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9c45342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9c45342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9090756a_1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9090756a_1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cdf890b7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cdf890b7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We now know of thousands of worlds outside of our solar system, extrasolar planets, that present extreme conditions beyond anything in our solar system. More than 95% of all photons in the HST Archive come from &lt;5 AU. Yet, no precise panchromatic all-sky HST measurement of foregrounds exists. ​To better characterize, the foreground project outlined by Skysurf will use coding to measure the light level. Also, to ensure the different collaboration is not affecting the sky level measurements over time. We found no evidence of the calibrations applied effects the sky measurements.  I will touch upon the key questions, current state-of-the-art observations, challenges in their interpretation, and prospects for future characterization efforts of sky measurements from the James Webb Space Telescope.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c03e9143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c03e9143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cdf890b7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cdf890b7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method is careful to ignore any light from the object and focus on the background sky light.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4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c03e9143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c03e9143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the object we want to avoid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cc03e9143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cc03e9143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X = pixel values</a:t>
            </a:r>
            <a:endParaRPr/>
          </a:p>
          <a:p>
            <a:pPr indent="0" lvl="0" marL="0" rtl="0" algn="l">
              <a:spcBef>
                <a:spcPts val="0"/>
              </a:spcBef>
              <a:spcAft>
                <a:spcPts val="0"/>
              </a:spcAft>
              <a:buNone/>
            </a:pPr>
            <a:r>
              <a:rPr lang="en"/>
              <a:t>Y = # of pixels</a:t>
            </a:r>
            <a:endParaRPr/>
          </a:p>
          <a:p>
            <a:pPr indent="0" lvl="0" marL="0" rtl="0" algn="l">
              <a:spcBef>
                <a:spcPts val="0"/>
              </a:spcBef>
              <a:spcAft>
                <a:spcPts val="0"/>
              </a:spcAft>
              <a:buNone/>
            </a:pPr>
            <a:r>
              <a:rPr lang="en"/>
              <a:t>A lot of pixels have wide values = shows a lot of objects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8368845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8368845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cc03e9143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cc03e9143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c03e9143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c03e9143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During an orbit, HST may go from small limb angles (left) to larger limb angles (right). We want the sky measurement from the largest limb angle because that has the least contamination from Earth's light</a:t>
            </a:r>
            <a:endParaRPr>
              <a:solidFill>
                <a:srgbClr val="ADADAD"/>
              </a:solidFill>
            </a:endParaRPr>
          </a:p>
          <a:p>
            <a:pPr indent="0" lvl="0" marL="0" rtl="0" algn="l">
              <a:spcBef>
                <a:spcPts val="16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396225"/>
            <a:ext cx="8520600" cy="2400900"/>
          </a:xfrm>
          <a:prstGeom prst="rect">
            <a:avLst/>
          </a:prstGeom>
        </p:spPr>
        <p:txBody>
          <a:bodyPr anchorCtr="0" anchor="b" bIns="91425" lIns="91425" spcFirstLastPara="1" rIns="91425" wrap="square" tIns="91425">
            <a:noAutofit/>
          </a:bodyPr>
          <a:lstStyle/>
          <a:p>
            <a:pPr indent="0" lvl="0" marL="0" rtl="0" algn="ctr">
              <a:lnSpc>
                <a:spcPct val="115000"/>
              </a:lnSpc>
              <a:spcBef>
                <a:spcPts val="4300"/>
              </a:spcBef>
              <a:spcAft>
                <a:spcPts val="0"/>
              </a:spcAft>
              <a:buNone/>
            </a:pPr>
            <a:r>
              <a:rPr b="1" lang="en" sz="7200">
                <a:solidFill>
                  <a:srgbClr val="FFFFFF"/>
                </a:solidFill>
              </a:rPr>
              <a:t>Measurements of the Sky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3F3F3"/>
                </a:solidFill>
              </a:rPr>
              <a:t>By: Ci’mone Rogers</a:t>
            </a:r>
            <a:endParaRPr>
              <a:solidFill>
                <a:srgbClr val="F3F3F3"/>
              </a:solidFill>
            </a:endParaRPr>
          </a:p>
        </p:txBody>
      </p:sp>
      <p:sp>
        <p:nvSpPr>
          <p:cNvPr id="56" name="Google Shape;56;p13"/>
          <p:cNvSpPr txBox="1"/>
          <p:nvPr>
            <p:ph idx="1" type="subTitle"/>
          </p:nvPr>
        </p:nvSpPr>
        <p:spPr>
          <a:xfrm>
            <a:off x="311700" y="36267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Mentor:</a:t>
            </a:r>
            <a:r>
              <a:rPr lang="en">
                <a:solidFill>
                  <a:srgbClr val="000000"/>
                </a:solidFill>
              </a:rPr>
              <a:t> Timothy Carlton &amp; Rogier Windhorst</a:t>
            </a:r>
            <a:endParaRPr>
              <a:solidFill>
                <a:srgbClr val="000000"/>
              </a:solidFill>
            </a:endParaRPr>
          </a:p>
        </p:txBody>
      </p:sp>
      <p:sp>
        <p:nvSpPr>
          <p:cNvPr id="57" name="Google Shape;57;p13"/>
          <p:cNvSpPr txBox="1"/>
          <p:nvPr>
            <p:ph idx="1" type="subTitle"/>
          </p:nvPr>
        </p:nvSpPr>
        <p:spPr>
          <a:xfrm>
            <a:off x="392200" y="43509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School of Earth and Space Exploration </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22"/>
          <p:cNvSpPr txBox="1"/>
          <p:nvPr>
            <p:ph type="title"/>
          </p:nvPr>
        </p:nvSpPr>
        <p:spPr>
          <a:xfrm>
            <a:off x="5671775" y="2634125"/>
            <a:ext cx="3437100" cy="2658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Questions?</a:t>
            </a:r>
            <a:endParaRPr/>
          </a:p>
        </p:txBody>
      </p:sp>
      <p:sp>
        <p:nvSpPr>
          <p:cNvPr id="110" name="Google Shape;110;p22"/>
          <p:cNvSpPr txBox="1"/>
          <p:nvPr/>
        </p:nvSpPr>
        <p:spPr>
          <a:xfrm>
            <a:off x="0" y="0"/>
            <a:ext cx="2157300" cy="1662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4800">
                <a:solidFill>
                  <a:schemeClr val="dk1"/>
                </a:solidFill>
              </a:rPr>
              <a:t>ThankYou</a:t>
            </a:r>
            <a:endParaRPr sz="4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a:solidFill>
                  <a:srgbClr val="FFFFFF"/>
                </a:solidFill>
              </a:rPr>
              <a:t>More than 95% of all photons in the HST Archive come from &lt;5 AU. Yet, no precise panchromatic all-sky HST measurement of foregrounds exists. ​To better characterize, the foreground project outlined by Skysurf will use coding to measure the light level.</a:t>
            </a:r>
            <a:endParaRPr sz="3000">
              <a:solidFill>
                <a:srgbClr val="FFFFFF"/>
              </a:solidFill>
            </a:endParaRPr>
          </a:p>
        </p:txBody>
      </p:sp>
      <p:sp>
        <p:nvSpPr>
          <p:cNvPr id="63" name="Google Shape;63;p14"/>
          <p:cNvSpPr txBox="1"/>
          <p:nvPr>
            <p:ph type="title"/>
          </p:nvPr>
        </p:nvSpPr>
        <p:spPr>
          <a:xfrm>
            <a:off x="311700" y="290925"/>
            <a:ext cx="8520600" cy="707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4700">
                <a:solidFill>
                  <a:srgbClr val="FFFFFF"/>
                </a:solidFill>
              </a:rPr>
              <a:t>Abstract</a:t>
            </a:r>
            <a:endParaRPr sz="4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5"/>
          <p:cNvPicPr preferRelativeResize="0"/>
          <p:nvPr/>
        </p:nvPicPr>
        <p:blipFill rotWithShape="1">
          <a:blip r:embed="rId3">
            <a:alphaModFix/>
          </a:blip>
          <a:srcRect b="0" l="0" r="0" t="0"/>
          <a:stretch/>
        </p:blipFill>
        <p:spPr>
          <a:xfrm>
            <a:off x="0" y="0"/>
            <a:ext cx="9144010" cy="5143500"/>
          </a:xfrm>
          <a:prstGeom prst="rect">
            <a:avLst/>
          </a:prstGeom>
          <a:noFill/>
          <a:ln>
            <a:noFill/>
          </a:ln>
        </p:spPr>
      </p:pic>
      <p:sp>
        <p:nvSpPr>
          <p:cNvPr id="69" name="Google Shape;69;p15"/>
          <p:cNvSpPr txBox="1"/>
          <p:nvPr>
            <p:ph type="title"/>
          </p:nvPr>
        </p:nvSpPr>
        <p:spPr>
          <a:xfrm>
            <a:off x="282350" y="268925"/>
            <a:ext cx="8520600" cy="79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700"/>
              <a:t>Goal</a:t>
            </a:r>
            <a:endParaRPr sz="4700"/>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rPr>
              <a:t>Measure the brightness of the light, and how it varies across the sky and how it varies as a function of wavelength.</a:t>
            </a:r>
            <a:endParaRPr sz="3000">
              <a:solidFill>
                <a:srgbClr val="FFFFFF"/>
              </a:solidFill>
            </a:endParaRPr>
          </a:p>
          <a:p>
            <a:pPr indent="0" lvl="0" marL="0" rtl="0" algn="l">
              <a:spcBef>
                <a:spcPts val="1600"/>
              </a:spcBef>
              <a:spcAft>
                <a:spcPts val="1600"/>
              </a:spcAft>
              <a:buNone/>
            </a:pPr>
            <a:r>
              <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2765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solidFill>
                  <a:srgbClr val="000000"/>
                </a:solidFill>
              </a:rPr>
              <a:t>Method</a:t>
            </a:r>
            <a:endParaRPr sz="3300">
              <a:solidFill>
                <a:srgbClr val="000000"/>
              </a:solidFill>
            </a:endParaRPr>
          </a:p>
        </p:txBody>
      </p:sp>
      <p:sp>
        <p:nvSpPr>
          <p:cNvPr id="76" name="Google Shape;76;p16"/>
          <p:cNvSpPr txBox="1"/>
          <p:nvPr>
            <p:ph idx="1" type="body"/>
          </p:nvPr>
        </p:nvSpPr>
        <p:spPr>
          <a:xfrm>
            <a:off x="311700" y="1152475"/>
            <a:ext cx="2765100" cy="3850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sz="1800">
                <a:solidFill>
                  <a:srgbClr val="000000"/>
                </a:solidFill>
              </a:rPr>
              <a:t>Break up image and sky into </a:t>
            </a:r>
            <a:r>
              <a:rPr lang="en" sz="1800">
                <a:solidFill>
                  <a:srgbClr val="000000"/>
                </a:solidFill>
              </a:rPr>
              <a:t>sections</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Measure sky and </a:t>
            </a:r>
            <a:r>
              <a:rPr lang="en" sz="1800">
                <a:solidFill>
                  <a:srgbClr val="000000"/>
                </a:solidFill>
              </a:rPr>
              <a:t>standard</a:t>
            </a:r>
            <a:r>
              <a:rPr lang="en" sz="1800">
                <a:solidFill>
                  <a:srgbClr val="000000"/>
                </a:solidFill>
              </a:rPr>
              <a:t> </a:t>
            </a:r>
            <a:r>
              <a:rPr lang="en" sz="1800">
                <a:solidFill>
                  <a:srgbClr val="000000"/>
                </a:solidFill>
              </a:rPr>
              <a:t>deviation</a:t>
            </a:r>
            <a:r>
              <a:rPr lang="en" sz="1800">
                <a:solidFill>
                  <a:srgbClr val="000000"/>
                </a:solidFill>
              </a:rPr>
              <a:t> of the sky</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Excluded</a:t>
            </a:r>
            <a:r>
              <a:rPr lang="en" sz="1800">
                <a:solidFill>
                  <a:srgbClr val="000000"/>
                </a:solidFill>
              </a:rPr>
              <a:t> area with objects by checking the pixels</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We take the fifth percentile of the sky </a:t>
            </a:r>
            <a:r>
              <a:rPr lang="en" sz="1800">
                <a:solidFill>
                  <a:srgbClr val="000000"/>
                </a:solidFill>
              </a:rPr>
              <a:t>measurements</a:t>
            </a:r>
            <a:r>
              <a:rPr lang="en" sz="1800">
                <a:solidFill>
                  <a:srgbClr val="000000"/>
                </a:solidFill>
              </a:rPr>
              <a:t> </a:t>
            </a:r>
            <a:endParaRPr sz="1800">
              <a:solidFill>
                <a:srgbClr val="000000"/>
              </a:solidFill>
            </a:endParaRPr>
          </a:p>
        </p:txBody>
      </p:sp>
      <p:pic>
        <p:nvPicPr>
          <p:cNvPr id="77" name="Google Shape;77;p16"/>
          <p:cNvPicPr preferRelativeResize="0"/>
          <p:nvPr/>
        </p:nvPicPr>
        <p:blipFill rotWithShape="1">
          <a:blip r:embed="rId3">
            <a:alphaModFix/>
          </a:blip>
          <a:srcRect b="4594" l="0" r="3614" t="2217"/>
          <a:stretch/>
        </p:blipFill>
        <p:spPr>
          <a:xfrm>
            <a:off x="3076800" y="270926"/>
            <a:ext cx="6067199" cy="4732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785000" y="0"/>
            <a:ext cx="7295822" cy="5143499"/>
          </a:xfrm>
          <a:prstGeom prst="rect">
            <a:avLst/>
          </a:prstGeom>
          <a:noFill/>
          <a:ln>
            <a:noFill/>
          </a:ln>
        </p:spPr>
      </p:pic>
      <p:sp>
        <p:nvSpPr>
          <p:cNvPr id="83" name="Google Shape;83;p17"/>
          <p:cNvSpPr txBox="1"/>
          <p:nvPr/>
        </p:nvSpPr>
        <p:spPr>
          <a:xfrm>
            <a:off x="7366725" y="506275"/>
            <a:ext cx="17244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t>Example of the object we want to avoid </a:t>
            </a:r>
            <a:endParaRPr sz="3000"/>
          </a:p>
          <a:p>
            <a:pPr indent="0" lvl="0" marL="0" rtl="0" algn="l">
              <a:spcBef>
                <a:spcPts val="0"/>
              </a:spcBef>
              <a:spcAft>
                <a:spcPts val="0"/>
              </a:spcAft>
              <a:buNone/>
            </a:pPr>
            <a:r>
              <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1290000" y="0"/>
            <a:ext cx="6523770"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3">
            <a:alphaModFix/>
          </a:blip>
          <a:srcRect b="14110" l="8745" r="4921" t="57419"/>
          <a:stretch/>
        </p:blipFill>
        <p:spPr>
          <a:xfrm>
            <a:off x="0" y="1056575"/>
            <a:ext cx="9144000" cy="1937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0"/>
          <p:cNvPicPr preferRelativeResize="0"/>
          <p:nvPr/>
        </p:nvPicPr>
        <p:blipFill rotWithShape="1">
          <a:blip r:embed="rId3">
            <a:alphaModFix/>
          </a:blip>
          <a:srcRect b="5616" l="15530" r="18744" t="13568"/>
          <a:stretch/>
        </p:blipFill>
        <p:spPr>
          <a:xfrm>
            <a:off x="1002576" y="0"/>
            <a:ext cx="743725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3202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700"/>
              <a:t>Conclusion</a:t>
            </a:r>
            <a:endParaRPr sz="4700"/>
          </a:p>
        </p:txBody>
      </p:sp>
      <p:sp>
        <p:nvSpPr>
          <p:cNvPr id="104" name="Google Shape;104;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rgbClr val="FFFFFF"/>
              </a:buClr>
              <a:buSzPts val="3000"/>
              <a:buChar char="●"/>
            </a:pPr>
            <a:r>
              <a:rPr lang="en" sz="3000">
                <a:solidFill>
                  <a:srgbClr val="FFFFFF"/>
                </a:solidFill>
              </a:rPr>
              <a:t>Small limb angles to larger limb angles</a:t>
            </a:r>
            <a:endParaRPr sz="3000">
              <a:solidFill>
                <a:srgbClr val="FFFFFF"/>
              </a:solidFill>
            </a:endParaRPr>
          </a:p>
          <a:p>
            <a:pPr indent="-419100" lvl="0" marL="457200" rtl="0" algn="l">
              <a:spcBef>
                <a:spcPts val="0"/>
              </a:spcBef>
              <a:spcAft>
                <a:spcPts val="0"/>
              </a:spcAft>
              <a:buClr>
                <a:srgbClr val="FFFFFF"/>
              </a:buClr>
              <a:buSzPts val="3000"/>
              <a:buChar char="●"/>
            </a:pPr>
            <a:r>
              <a:rPr lang="en" sz="3000">
                <a:solidFill>
                  <a:srgbClr val="FFFFFF"/>
                </a:solidFill>
              </a:rPr>
              <a:t>Largest limb angle </a:t>
            </a:r>
            <a:endParaRPr sz="3000">
              <a:solidFill>
                <a:srgbClr val="FFFFFF"/>
              </a:solidFill>
            </a:endParaRPr>
          </a:p>
          <a:p>
            <a:pPr indent="-419100" lvl="0" marL="457200" rtl="0" algn="l">
              <a:spcBef>
                <a:spcPts val="0"/>
              </a:spcBef>
              <a:spcAft>
                <a:spcPts val="0"/>
              </a:spcAft>
              <a:buClr>
                <a:srgbClr val="FFFFFF"/>
              </a:buClr>
              <a:buSzPts val="3000"/>
              <a:buChar char="●"/>
            </a:pPr>
            <a:r>
              <a:rPr lang="en" sz="3000">
                <a:solidFill>
                  <a:srgbClr val="FFFFFF"/>
                </a:solidFill>
              </a:rPr>
              <a:t>Least contamination from Earth's light</a:t>
            </a:r>
            <a:endParaRPr sz="30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